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54E4AF-F649-4F3A-A2D9-62845B23ADAD}" v="1" dt="2026-05-19T03:43:58.85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65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C30 MTChen1" userId="99749952-087d-40e7-b425-eaf09560c0a6" providerId="ADAL" clId="{0254E4AF-F649-4F3A-A2D9-62845B23ADAD}"/>
    <pc:docChg chg="modSld">
      <pc:chgData name="BC30 MTChen1" userId="99749952-087d-40e7-b425-eaf09560c0a6" providerId="ADAL" clId="{0254E4AF-F649-4F3A-A2D9-62845B23ADAD}" dt="2026-05-19T03:44:01.449" v="1" actId="12385"/>
      <pc:docMkLst>
        <pc:docMk/>
      </pc:docMkLst>
      <pc:sldChg chg="modSp mod">
        <pc:chgData name="BC30 MTChen1" userId="99749952-087d-40e7-b425-eaf09560c0a6" providerId="ADAL" clId="{0254E4AF-F649-4F3A-A2D9-62845B23ADAD}" dt="2026-05-19T03:44:01.449" v="1" actId="12385"/>
        <pc:sldMkLst>
          <pc:docMk/>
          <pc:sldMk cId="406587534" sldId="256"/>
        </pc:sldMkLst>
        <pc:graphicFrameChg chg="mod modGraphic">
          <ac:chgData name="BC30 MTChen1" userId="99749952-087d-40e7-b425-eaf09560c0a6" providerId="ADAL" clId="{0254E4AF-F649-4F3A-A2D9-62845B23ADAD}" dt="2026-05-19T03:44:01.449" v="1" actId="12385"/>
          <ac:graphicFrameMkLst>
            <pc:docMk/>
            <pc:sldMk cId="406587534" sldId="256"/>
            <ac:graphicFrameMk id="4" creationId="{A7A40542-9AE2-D9E5-A50F-FEE8D6243CA8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DC26D-E47F-1879-AD84-0CD2FAC3C4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38B4EE-7333-C144-D1A3-3ED1C9274F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B1953B-B533-A2C1-5C73-AF3099F9C8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35B1A-30E6-4EF7-B816-7E9414984A7E}" type="datetimeFigureOut">
              <a:rPr lang="en-US" smtClean="0"/>
              <a:t>5/19/2026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4D6526-1911-D7D8-C5BA-A60A7F67C0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B37D98-EE19-129E-D7C5-7ACD57A50A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0C3C0-A4F8-4524-AC30-3A0F46C85C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5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8B30BF-A1A2-F2F9-DEAF-1EDDAEDBC1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012CF7-369A-A61F-2479-80DD5547EE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C9F460-28E1-8F99-4169-1EB59BC01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35B1A-30E6-4EF7-B816-7E9414984A7E}" type="datetimeFigureOut">
              <a:rPr lang="en-US" smtClean="0"/>
              <a:t>5/19/2026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C40B4C-94C5-B0A5-3B26-D50F01A0B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CCDCC5-526A-6500-A114-BE963AE44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0C3C0-A4F8-4524-AC30-3A0F46C85C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760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FD12ECE-7BDB-4E4D-7BB8-D31C3A2619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6BBDFB-3354-9D47-47C9-87E688EEBB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F7C276-7829-04B0-E012-A634B60C38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35B1A-30E6-4EF7-B816-7E9414984A7E}" type="datetimeFigureOut">
              <a:rPr lang="en-US" smtClean="0"/>
              <a:t>5/19/2026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E9381F-9C1C-DABB-C44B-F9A6C9B4F3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4FB539-9B27-8B09-2F5E-C66A48AC2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0C3C0-A4F8-4524-AC30-3A0F46C85C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828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0F2C4-DACE-6ACF-34FE-5B23EFBE6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6BE333-ED13-7BAE-A4F2-4BADE35688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2D50B-EA64-BD50-8910-FFA29C712F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35B1A-30E6-4EF7-B816-7E9414984A7E}" type="datetimeFigureOut">
              <a:rPr lang="en-US" smtClean="0"/>
              <a:t>5/19/2026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FD63B3-A46A-0229-E042-569A364D14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FEF302-EC89-2BBB-0D97-5C7837398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0C3C0-A4F8-4524-AC30-3A0F46C85C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017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9A48E2-3794-21DC-DF79-0CC5A2FB0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4F84DA-E325-1FA8-2BDE-51774FD57F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4168E9-63B1-CA4A-D69B-18743E8CFE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35B1A-30E6-4EF7-B816-7E9414984A7E}" type="datetimeFigureOut">
              <a:rPr lang="en-US" smtClean="0"/>
              <a:t>5/19/2026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1BAE5A-E234-C908-5554-07A13FA1E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434FDA-6AF7-A278-7773-F7C121C2D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0C3C0-A4F8-4524-AC30-3A0F46C85C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582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7269D-7944-9E28-20E5-39844DD417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C3F3B6-E9A7-B23C-3A6F-F475C14A52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6135B7-709D-C4EC-E685-BEE2FFEE15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A27826-5728-C739-E3E1-D733D5BE36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35B1A-30E6-4EF7-B816-7E9414984A7E}" type="datetimeFigureOut">
              <a:rPr lang="en-US" smtClean="0"/>
              <a:t>5/19/2026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CB1B78-D13A-7D50-AE6C-70D879713A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A4AF57-11AE-A54E-D431-ACBF7901B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0C3C0-A4F8-4524-AC30-3A0F46C85C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120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C66F15-373D-E4C2-3DA8-2B656FEC68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F18820-AB90-730B-AFD5-116F5BA566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574BCB-1A6B-90EA-E5EA-69B26FF78E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A5779C9-C7FB-E74E-989D-BFCBA6343C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88F65D-5755-0F55-B616-D46B1823A9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7A0A0D5-AF04-2AFB-E766-B0977A978D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35B1A-30E6-4EF7-B816-7E9414984A7E}" type="datetimeFigureOut">
              <a:rPr lang="en-US" smtClean="0"/>
              <a:t>5/19/2026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7BBA95-BAB9-1660-DE0C-A5A44859A9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818AC5C-DE83-7174-C030-B1821DFDC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0C3C0-A4F8-4524-AC30-3A0F46C85C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709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66CC5B-3D49-2197-888A-FCD2956317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2C2CC0E-C9D3-DE5E-566A-6EECE4107B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35B1A-30E6-4EF7-B816-7E9414984A7E}" type="datetimeFigureOut">
              <a:rPr lang="en-US" smtClean="0"/>
              <a:t>5/19/2026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A3D91A-2B89-3742-2E40-B96856A23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46967A-E71C-1327-4E0F-411321CA6D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0C3C0-A4F8-4524-AC30-3A0F46C85C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368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34E3D45-215F-3E6B-4651-70DD21F0B2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35B1A-30E6-4EF7-B816-7E9414984A7E}" type="datetimeFigureOut">
              <a:rPr lang="en-US" smtClean="0"/>
              <a:t>5/19/2026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50598B-F190-C3ED-9829-294A25B06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E1F77F-8C58-B793-F9F5-76D17A5E5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0C3C0-A4F8-4524-AC30-3A0F46C85C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73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9D3280-D105-A02C-BDB8-F350331F41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B35710-9B4D-4709-65F3-6FEF566F3B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2E695B-D44B-0D23-3D13-819F1ACE6A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182CDD-EF96-F861-535F-8641CF911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35B1A-30E6-4EF7-B816-7E9414984A7E}" type="datetimeFigureOut">
              <a:rPr lang="en-US" smtClean="0"/>
              <a:t>5/19/2026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E3172B-20A5-FF32-F4A1-638598417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8429AE-C96F-7490-1DEE-B5EEEC378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0C3C0-A4F8-4524-AC30-3A0F46C85C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078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653136-B3F3-19C7-DD20-5C0686E332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60D3AB5-6E6F-7FBF-811F-3A19B6AFA07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399F15-D7D1-5F5B-4D37-A386323DF7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974E1A-A603-61C6-3A7A-1CA9D2B102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35B1A-30E6-4EF7-B816-7E9414984A7E}" type="datetimeFigureOut">
              <a:rPr lang="en-US" smtClean="0"/>
              <a:t>5/19/2026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17A29A-E13D-7099-E0E4-1B8A826B2D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642925-7B67-6352-60B2-0FFEDCD5D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0C3C0-A4F8-4524-AC30-3A0F46C85C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485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454FC28-03AA-C1CC-17B5-2E8D8D78B1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BDF415-B57A-45BF-6E24-A00D0F2721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9342AC-FFC6-8BFB-1A91-BF7AF1BE49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135B1A-30E6-4EF7-B816-7E9414984A7E}" type="datetimeFigureOut">
              <a:rPr lang="en-US" smtClean="0"/>
              <a:t>5/19/2026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C4AF02-8AB1-F11E-F8B1-B3A97D4A52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FB7137-F6C5-0FF2-8532-2B5D592367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30C3C0-A4F8-4524-AC30-3A0F46C85C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844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7A40542-9AE2-D9E5-A50F-FEE8D6243C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500124"/>
              </p:ext>
            </p:extLst>
          </p:nvPr>
        </p:nvGraphicFramePr>
        <p:xfrm>
          <a:off x="552091" y="457199"/>
          <a:ext cx="11412747" cy="625415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91546">
                  <a:extLst>
                    <a:ext uri="{9D8B030D-6E8A-4147-A177-3AD203B41FA5}">
                      <a16:colId xmlns:a16="http://schemas.microsoft.com/office/drawing/2014/main" val="1658589657"/>
                    </a:ext>
                  </a:extLst>
                </a:gridCol>
                <a:gridCol w="9521201">
                  <a:extLst>
                    <a:ext uri="{9D8B030D-6E8A-4147-A177-3AD203B41FA5}">
                      <a16:colId xmlns:a16="http://schemas.microsoft.com/office/drawing/2014/main" val="30481045"/>
                    </a:ext>
                  </a:extLst>
                </a:gridCol>
              </a:tblGrid>
              <a:tr h="88361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Stage</a:t>
                      </a:r>
                      <a:endParaRPr lang="en-US" sz="3600" dirty="0">
                        <a:effectLst/>
                        <a:latin typeface="Aptos" panose="020B0004020202020204" pitchFamily="34" charset="0"/>
                        <a:ea typeface="新細明體" panose="02020500000000000000" pitchFamily="18" charset="-120"/>
                        <a:cs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Definition &amp; Criteria</a:t>
                      </a:r>
                      <a:endParaRPr lang="en-US" sz="3600" dirty="0">
                        <a:effectLst/>
                        <a:latin typeface="Aptos" panose="020B0004020202020204" pitchFamily="34" charset="0"/>
                        <a:ea typeface="新細明體" panose="02020500000000000000" pitchFamily="18" charset="-120"/>
                        <a:cs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370767"/>
                  </a:ext>
                </a:extLst>
              </a:tr>
              <a:tr h="165247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Open</a:t>
                      </a:r>
                      <a:endParaRPr lang="en-US" sz="3600">
                        <a:effectLst/>
                        <a:latin typeface="Aptos" panose="020B0004020202020204" pitchFamily="34" charset="0"/>
                        <a:ea typeface="新細明體" panose="02020500000000000000" pitchFamily="18" charset="-120"/>
                        <a:cs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Customer's product is defined enough to start IC selection process, done.</a:t>
                      </a:r>
                      <a:br>
                        <a:rPr lang="en-US" sz="2400" dirty="0">
                          <a:effectLst/>
                        </a:rPr>
                      </a:br>
                      <a:r>
                        <a:rPr lang="en-US" sz="2400" dirty="0" err="1">
                          <a:effectLst/>
                        </a:rPr>
                        <a:t>Nuvoton</a:t>
                      </a:r>
                      <a:r>
                        <a:rPr lang="en-US" sz="2400" dirty="0">
                          <a:effectLst/>
                        </a:rPr>
                        <a:t> provided documentation to customer to qualify the IC for their application, done.</a:t>
                      </a:r>
                      <a:br>
                        <a:rPr lang="en-US" sz="2400" dirty="0">
                          <a:effectLst/>
                        </a:rPr>
                      </a:br>
                      <a:r>
                        <a:rPr lang="en-US" sz="2400" dirty="0">
                          <a:effectLst/>
                        </a:rPr>
                        <a:t>Opp size roughly known, and Price target is known, done.</a:t>
                      </a:r>
                      <a:endParaRPr lang="en-US" sz="3600" dirty="0">
                        <a:effectLst/>
                        <a:latin typeface="Aptos" panose="020B0004020202020204" pitchFamily="34" charset="0"/>
                        <a:ea typeface="新細明體" panose="02020500000000000000" pitchFamily="18" charset="-120"/>
                        <a:cs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93471230"/>
                  </a:ext>
                </a:extLst>
              </a:tr>
              <a:tr h="261641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Design-In</a:t>
                      </a:r>
                      <a:endParaRPr lang="en-US" sz="3600">
                        <a:effectLst/>
                        <a:latin typeface="Aptos" panose="020B0004020202020204" pitchFamily="34" charset="0"/>
                        <a:ea typeface="新細明體" panose="02020500000000000000" pitchFamily="18" charset="-120"/>
                        <a:cs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Schematic, PCB layout, done.</a:t>
                      </a:r>
                      <a:br>
                        <a:rPr lang="en-US" sz="2400" dirty="0">
                          <a:effectLst/>
                        </a:rPr>
                      </a:br>
                      <a:r>
                        <a:rPr lang="en-US" sz="2400" dirty="0">
                          <a:effectLst/>
                        </a:rPr>
                        <a:t>Prototype HW has been built, done.</a:t>
                      </a:r>
                      <a:br>
                        <a:rPr lang="en-US" sz="2400" dirty="0">
                          <a:effectLst/>
                        </a:rPr>
                      </a:br>
                      <a:r>
                        <a:rPr lang="en-US" sz="2400" dirty="0">
                          <a:effectLst/>
                        </a:rPr>
                        <a:t>Product samples procured or provided, done.</a:t>
                      </a:r>
                      <a:br>
                        <a:rPr lang="en-US" sz="2400" dirty="0">
                          <a:effectLst/>
                        </a:rPr>
                      </a:br>
                      <a:r>
                        <a:rPr lang="en-US" sz="2400" dirty="0">
                          <a:effectLst/>
                        </a:rPr>
                        <a:t>Price has been negotiated and quote has been approved by </a:t>
                      </a:r>
                      <a:r>
                        <a:rPr lang="en-US" sz="2400" dirty="0" err="1">
                          <a:effectLst/>
                        </a:rPr>
                        <a:t>Nuvoton</a:t>
                      </a:r>
                      <a:r>
                        <a:rPr lang="en-US" sz="2400" dirty="0">
                          <a:effectLst/>
                        </a:rPr>
                        <a:t>, done.</a:t>
                      </a:r>
                      <a:endParaRPr lang="en-US" sz="3600" dirty="0">
                        <a:effectLst/>
                        <a:latin typeface="Aptos" panose="020B0004020202020204" pitchFamily="34" charset="0"/>
                        <a:ea typeface="新細明體" panose="02020500000000000000" pitchFamily="18" charset="-120"/>
                        <a:cs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13603536"/>
                  </a:ext>
                </a:extLst>
              </a:tr>
              <a:tr h="110164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Won</a:t>
                      </a:r>
                      <a:endParaRPr lang="en-US" sz="3600">
                        <a:effectLst/>
                        <a:latin typeface="Aptos" panose="020B0004020202020204" pitchFamily="34" charset="0"/>
                        <a:ea typeface="新細明體" panose="02020500000000000000" pitchFamily="18" charset="-120"/>
                        <a:cs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Customer has completed their product verification and agreed to move to mass production, done.</a:t>
                      </a:r>
                      <a:br>
                        <a:rPr lang="en-US" sz="2400" dirty="0">
                          <a:effectLst/>
                        </a:rPr>
                      </a:br>
                      <a:r>
                        <a:rPr lang="en-US" sz="2400" dirty="0">
                          <a:effectLst/>
                        </a:rPr>
                        <a:t>Production details known including CM and CM location, done.</a:t>
                      </a:r>
                      <a:endParaRPr lang="en-US" sz="3600" dirty="0">
                        <a:effectLst/>
                        <a:latin typeface="Aptos" panose="020B0004020202020204" pitchFamily="34" charset="0"/>
                        <a:ea typeface="新細明體" panose="02020500000000000000" pitchFamily="18" charset="-120"/>
                        <a:cs typeface="新細明體" panose="02020500000000000000" pitchFamily="18" charset="-12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267819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5875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118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BC30 MTChen1</dc:creator>
  <cp:lastModifiedBy>BC30 MTChen1</cp:lastModifiedBy>
  <cp:revision>1</cp:revision>
  <dcterms:created xsi:type="dcterms:W3CDTF">2026-05-19T03:41:59Z</dcterms:created>
  <dcterms:modified xsi:type="dcterms:W3CDTF">2026-05-19T03:44:03Z</dcterms:modified>
</cp:coreProperties>
</file>